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1"/>
  </p:sldMasterIdLst>
  <p:sldIdLst>
    <p:sldId id="589" r:id="rId2"/>
    <p:sldId id="590" r:id="rId3"/>
    <p:sldId id="591" r:id="rId4"/>
    <p:sldId id="598" r:id="rId5"/>
    <p:sldId id="651" r:id="rId6"/>
    <p:sldId id="597" r:id="rId7"/>
    <p:sldId id="599" r:id="rId8"/>
    <p:sldId id="600" r:id="rId9"/>
    <p:sldId id="601" r:id="rId10"/>
    <p:sldId id="602" r:id="rId11"/>
    <p:sldId id="607" r:id="rId12"/>
    <p:sldId id="606" r:id="rId13"/>
    <p:sldId id="616" r:id="rId14"/>
    <p:sldId id="608" r:id="rId15"/>
    <p:sldId id="610" r:id="rId16"/>
    <p:sldId id="61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/>
    <p:restoredTop sz="96405"/>
  </p:normalViewPr>
  <p:slideViewPr>
    <p:cSldViewPr snapToGrid="0" snapToObjects="1">
      <p:cViewPr varScale="1">
        <p:scale>
          <a:sx n="122" d="100"/>
          <a:sy n="122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3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066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9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504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35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16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7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8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2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17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8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8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9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74A9D-ACAE-AB4D-9B8F-25E1B9FF5CAC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5B08572-ADE5-C340-9631-B85DC8F5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6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Secret Bonus Example:  Sea Turtles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Existed at least since the Jurassic period (~200 to 140 million years ago).</a:t>
            </a:r>
          </a:p>
          <a:p>
            <a:pPr eaLnBrk="1" hangingPunct="1"/>
            <a:r>
              <a:rPr lang="en-US" dirty="0"/>
              <a:t>Air breathing.</a:t>
            </a:r>
          </a:p>
          <a:p>
            <a:pPr eaLnBrk="1" hangingPunct="1"/>
            <a:r>
              <a:rPr lang="en-US" dirty="0"/>
              <a:t>Spends life in ocean.</a:t>
            </a:r>
          </a:p>
          <a:p>
            <a:pPr eaLnBrk="1" hangingPunct="1"/>
            <a:r>
              <a:rPr lang="en-US" dirty="0"/>
              <a:t>Adults return to natal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dirty="0"/>
              <a:t>	beach to lay eggs.</a:t>
            </a:r>
          </a:p>
        </p:txBody>
      </p:sp>
      <p:pic>
        <p:nvPicPr>
          <p:cNvPr id="32772" name="Picture 5" descr="juveniletortugitaclo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2971800"/>
            <a:ext cx="4165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830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C:  Gaps across all three periods</a:t>
            </a:r>
          </a:p>
        </p:txBody>
      </p:sp>
      <p:pic>
        <p:nvPicPr>
          <p:cNvPr id="47107" name="Picture 4" descr="STS200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5054" b="15054"/>
          <a:stretch>
            <a:fillRect/>
          </a:stretch>
        </p:blipFill>
        <p:spPr/>
      </p:pic>
      <p:sp>
        <p:nvSpPr>
          <p:cNvPr id="47108" name="Line 5"/>
          <p:cNvSpPr>
            <a:spLocks noChangeShapeType="1"/>
          </p:cNvSpPr>
          <p:nvPr/>
        </p:nvSpPr>
        <p:spPr bwMode="auto">
          <a:xfrm>
            <a:off x="2286000" y="3048000"/>
            <a:ext cx="22098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Line 6"/>
          <p:cNvSpPr>
            <a:spLocks noChangeShapeType="1"/>
          </p:cNvSpPr>
          <p:nvPr/>
        </p:nvSpPr>
        <p:spPr bwMode="auto">
          <a:xfrm flipH="1">
            <a:off x="6477000" y="1600200"/>
            <a:ext cx="6096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7"/>
          <p:cNvSpPr>
            <a:spLocks noChangeShapeType="1"/>
          </p:cNvSpPr>
          <p:nvPr/>
        </p:nvSpPr>
        <p:spPr bwMode="auto">
          <a:xfrm flipH="1">
            <a:off x="8229600" y="2133600"/>
            <a:ext cx="19050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70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do I measure where there are changes?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>
          <a:xfrm>
            <a:off x="2469996" y="2128383"/>
            <a:ext cx="7769225" cy="4105507"/>
          </a:xfrm>
        </p:spPr>
        <p:txBody>
          <a:bodyPr/>
          <a:lstStyle/>
          <a:p>
            <a:r>
              <a:rPr lang="en-US" dirty="0"/>
              <a:t>Distribution along beach is important BUT</a:t>
            </a:r>
          </a:p>
          <a:p>
            <a:pPr lvl="1"/>
            <a:r>
              <a:rPr lang="en-US" dirty="0"/>
              <a:t>It isn’t a standard distribution.</a:t>
            </a:r>
          </a:p>
          <a:p>
            <a:pPr lvl="1"/>
            <a:r>
              <a:rPr lang="en-US" dirty="0"/>
              <a:t>I don’t care what it is, I just want to estimate it.</a:t>
            </a:r>
          </a:p>
          <a:p>
            <a:r>
              <a:rPr lang="en-US" dirty="0"/>
              <a:t>Smooth histogram (“kernel estimate”)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0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8147"/>
          <a:stretch>
            <a:fillRect/>
          </a:stretch>
        </p:blipFill>
        <p:spPr>
          <a:noFill/>
          <a:ln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6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that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my question:  Did the pattern (distribution) of nesting change after nourishment?</a:t>
            </a:r>
          </a:p>
          <a:p>
            <a:r>
              <a:rPr lang="en-US" dirty="0"/>
              <a:t>Calculate:</a:t>
            </a:r>
          </a:p>
          <a:p>
            <a:pPr lvl="1"/>
            <a:r>
              <a:rPr lang="en-US" dirty="0"/>
              <a:t>Distribution pre-nourishment (1999-2000) </a:t>
            </a:r>
          </a:p>
          <a:p>
            <a:pPr lvl="1"/>
            <a:r>
              <a:rPr lang="en-US" dirty="0"/>
              <a:t>Distribution post-nourishment (2001-2002)</a:t>
            </a:r>
          </a:p>
          <a:p>
            <a:r>
              <a:rPr lang="en-US" dirty="0"/>
              <a:t>Compare curves (take ratio of post to pre).</a:t>
            </a:r>
          </a:p>
          <a:p>
            <a:r>
              <a:rPr lang="en-US" dirty="0">
                <a:latin typeface="Arial"/>
              </a:rPr>
              <a:t>“</a:t>
            </a:r>
            <a:r>
              <a:rPr lang="en-US" dirty="0"/>
              <a:t>Peaks</a:t>
            </a:r>
            <a:r>
              <a:rPr lang="en-US" dirty="0">
                <a:latin typeface="Arial"/>
              </a:rPr>
              <a:t>” </a:t>
            </a:r>
            <a:r>
              <a:rPr lang="en-US" dirty="0"/>
              <a:t>mean more emergences post, </a:t>
            </a:r>
            <a:r>
              <a:rPr lang="en-US" dirty="0">
                <a:latin typeface="Arial"/>
              </a:rPr>
              <a:t>“</a:t>
            </a:r>
            <a:r>
              <a:rPr lang="en-US" dirty="0"/>
              <a:t>valleys</a:t>
            </a:r>
            <a:r>
              <a:rPr lang="en-US" dirty="0">
                <a:latin typeface="Arial"/>
              </a:rPr>
              <a:t>”</a:t>
            </a:r>
            <a:r>
              <a:rPr lang="en-US" dirty="0"/>
              <a:t> mean more emergences pre.</a:t>
            </a:r>
          </a:p>
        </p:txBody>
      </p:sp>
    </p:spTree>
    <p:extLst>
      <p:ext uri="{BB962C8B-B14F-4D97-AF65-F5344CB8AC3E}">
        <p14:creationId xmlns:p14="http://schemas.microsoft.com/office/powerpoint/2010/main" val="2222921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AutoShape 2"/>
          <p:cNvSpPr>
            <a:spLocks noGrp="1" noChangeArrowheads="1"/>
          </p:cNvSpPr>
          <p:nvPr>
            <p:ph type="title"/>
          </p:nvPr>
        </p:nvSpPr>
        <p:spPr>
          <a:xfrm>
            <a:off x="1752601" y="107576"/>
            <a:ext cx="8686799" cy="1336956"/>
          </a:xfrm>
        </p:spPr>
        <p:txBody>
          <a:bodyPr/>
          <a:lstStyle/>
          <a:p>
            <a:r>
              <a:rPr lang="en-US" dirty="0"/>
              <a:t>Loggerheads (all emergences)</a:t>
            </a:r>
          </a:p>
        </p:txBody>
      </p:sp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2346325" y="3084513"/>
            <a:ext cx="1149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Densities</a:t>
            </a:r>
          </a:p>
        </p:txBody>
      </p:sp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2590800" y="5334000"/>
            <a:ext cx="7569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Ratio</a:t>
            </a:r>
          </a:p>
        </p:txBody>
      </p:sp>
      <p:sp>
        <p:nvSpPr>
          <p:cNvPr id="133127" name="Text Box 7"/>
          <p:cNvSpPr txBox="1">
            <a:spLocks noChangeArrowheads="1"/>
          </p:cNvSpPr>
          <p:nvPr/>
        </p:nvSpPr>
        <p:spPr bwMode="auto">
          <a:xfrm>
            <a:off x="9067800" y="3352801"/>
            <a:ext cx="1399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Blue = post</a:t>
            </a:r>
          </a:p>
          <a:p>
            <a:r>
              <a:rPr lang="en-US" dirty="0"/>
              <a:t>Red = pre</a:t>
            </a:r>
          </a:p>
        </p:txBody>
      </p:sp>
      <p:pic>
        <p:nvPicPr>
          <p:cNvPr id="133129" name="Picture 9" descr="n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8991600" y="4953001"/>
            <a:ext cx="1277914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100" dirty="0"/>
              <a:t>More post-</a:t>
            </a:r>
            <a:r>
              <a:rPr lang="en-US" sz="1100" dirty="0" err="1"/>
              <a:t>nour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No difference</a:t>
            </a:r>
          </a:p>
          <a:p>
            <a:endParaRPr lang="en-US" sz="1100" dirty="0"/>
          </a:p>
          <a:p>
            <a:r>
              <a:rPr lang="en-US" sz="1100" dirty="0"/>
              <a:t>Fewer post-</a:t>
            </a:r>
            <a:r>
              <a:rPr lang="en-US" sz="1100" dirty="0" err="1"/>
              <a:t>nour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7578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did we find?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Significant </a:t>
            </a:r>
            <a:r>
              <a:rPr lang="en-US" u="sng"/>
              <a:t>reduction</a:t>
            </a:r>
            <a:r>
              <a:rPr lang="en-US"/>
              <a:t> of all emergences in northern portion of nourishment zone.</a:t>
            </a:r>
          </a:p>
          <a:p>
            <a:r>
              <a:rPr lang="en-US"/>
              <a:t> Significant </a:t>
            </a:r>
            <a:r>
              <a:rPr lang="en-US" u="sng"/>
              <a:t>increase</a:t>
            </a:r>
            <a:r>
              <a:rPr lang="en-US"/>
              <a:t> of emergences immediately south of nourishment zone.</a:t>
            </a:r>
          </a:p>
          <a:p>
            <a:r>
              <a:rPr lang="en-US"/>
              <a:t> Impact on all emergences suggests offshore influence.</a:t>
            </a:r>
          </a:p>
        </p:txBody>
      </p:sp>
    </p:spTree>
    <p:extLst>
      <p:ext uri="{BB962C8B-B14F-4D97-AF65-F5344CB8AC3E}">
        <p14:creationId xmlns:p14="http://schemas.microsoft.com/office/powerpoint/2010/main" val="286484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my story?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Approach quantifies local impacts of nourishment project at the scale of the individual emergence.</a:t>
            </a:r>
          </a:p>
          <a:p>
            <a:r>
              <a:rPr lang="en-US" sz="2400" dirty="0"/>
              <a:t> Gradient of impact:  approaching from the north, significant </a:t>
            </a:r>
            <a:r>
              <a:rPr lang="en-US" sz="2400" u="sng" dirty="0"/>
              <a:t>decreases</a:t>
            </a:r>
            <a:r>
              <a:rPr lang="en-US" sz="2400" dirty="0"/>
              <a:t> begin north of nourished beach, significant </a:t>
            </a:r>
            <a:r>
              <a:rPr lang="en-US" sz="2400" u="sng" dirty="0"/>
              <a:t>increases</a:t>
            </a:r>
            <a:r>
              <a:rPr lang="en-US" sz="2400" dirty="0"/>
              <a:t> begin near southern end of nourishment. Similar pattern observed for Jupiter Beach.</a:t>
            </a:r>
          </a:p>
          <a:p>
            <a:r>
              <a:rPr lang="en-US" sz="2400" dirty="0"/>
              <a:t> Suggests importance of available emergence sites </a:t>
            </a:r>
            <a:r>
              <a:rPr lang="en-US" dirty="0">
                <a:latin typeface="Arial"/>
              </a:rPr>
              <a:t>“</a:t>
            </a:r>
            <a:r>
              <a:rPr lang="en-US" sz="2400" dirty="0"/>
              <a:t>downstream</a:t>
            </a:r>
            <a:r>
              <a:rPr lang="en-US" dirty="0">
                <a:latin typeface="Arial"/>
              </a:rPr>
              <a:t>”</a:t>
            </a:r>
            <a:r>
              <a:rPr lang="en-US" sz="2400" dirty="0"/>
              <a:t> of nourishment projects</a:t>
            </a:r>
          </a:p>
        </p:txBody>
      </p:sp>
    </p:spTree>
    <p:extLst>
      <p:ext uri="{BB962C8B-B14F-4D97-AF65-F5344CB8AC3E}">
        <p14:creationId xmlns:p14="http://schemas.microsoft.com/office/powerpoint/2010/main" val="229350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8991600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Another Jurassic Aquatic Reptile?</a:t>
            </a:r>
          </a:p>
        </p:txBody>
      </p:sp>
      <p:pic>
        <p:nvPicPr>
          <p:cNvPr id="33795" name="Picture 3" descr="nessie_l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371600"/>
            <a:ext cx="6858000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236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 descr="namerica20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1" y="1752600"/>
            <a:ext cx="6213475" cy="46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Sea Turtles in Atlanta?</a:t>
            </a:r>
          </a:p>
        </p:txBody>
      </p:sp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4114801" y="6521450"/>
            <a:ext cx="55018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www.maps-eureka.com/world-in-2150-namerica.html</a:t>
            </a:r>
          </a:p>
        </p:txBody>
      </p:sp>
    </p:spTree>
    <p:extLst>
      <p:ext uri="{BB962C8B-B14F-4D97-AF65-F5344CB8AC3E}">
        <p14:creationId xmlns:p14="http://schemas.microsoft.com/office/powerpoint/2010/main" val="49159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AutoShap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251062"/>
          </a:xfrm>
        </p:spPr>
        <p:txBody>
          <a:bodyPr/>
          <a:lstStyle/>
          <a:p>
            <a:pPr algn="ctr"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 day on the beach…</a:t>
            </a:r>
          </a:p>
        </p:txBody>
      </p:sp>
      <p:pic>
        <p:nvPicPr>
          <p:cNvPr id="41987" name="Picture 3" descr="waterspou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752600"/>
            <a:ext cx="635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9312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A:  Juno Beach Pier</a:t>
            </a:r>
          </a:p>
        </p:txBody>
      </p:sp>
      <p:pic>
        <p:nvPicPr>
          <p:cNvPr id="45059" name="Picture 5" descr="STS200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-21539" r="-21539"/>
          <a:stretch>
            <a:fillRect/>
          </a:stretch>
        </p:blipFill>
        <p:spPr/>
      </p:pic>
      <p:pic>
        <p:nvPicPr>
          <p:cNvPr id="45060" name="Picture 4" descr="STS2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407828">
            <a:off x="13923963" y="7564438"/>
            <a:ext cx="14128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55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Beach nourishment</a:t>
            </a:r>
          </a:p>
        </p:txBody>
      </p:sp>
      <p:pic>
        <p:nvPicPr>
          <p:cNvPr id="40963" name="Picture 5" descr="nourishment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438401"/>
            <a:ext cx="38100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2270126" y="5164139"/>
            <a:ext cx="384913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http://coastalchange.ucsd.edu/images/nourishment3.png</a:t>
            </a:r>
          </a:p>
        </p:txBody>
      </p:sp>
      <p:pic>
        <p:nvPicPr>
          <p:cNvPr id="40965" name="Picture 8" descr="boa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1" y="2514601"/>
            <a:ext cx="3730625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6" name="Text Box 9"/>
          <p:cNvSpPr txBox="1">
            <a:spLocks noChangeArrowheads="1"/>
          </p:cNvSpPr>
          <p:nvPr/>
        </p:nvSpPr>
        <p:spPr bwMode="auto">
          <a:xfrm>
            <a:off x="6629401" y="5156201"/>
            <a:ext cx="301396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http://www.havant.gov.uk/images/boat1.jpg</a:t>
            </a:r>
          </a:p>
        </p:txBody>
      </p:sp>
    </p:spTree>
    <p:extLst>
      <p:ext uri="{BB962C8B-B14F-4D97-AF65-F5344CB8AC3E}">
        <p14:creationId xmlns:p14="http://schemas.microsoft.com/office/powerpoint/2010/main" val="287419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Points on the beach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1997-1998 (black), pier, 1999-2000 (red), nourishment, 2001-2002 (blue)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42545" y="2438400"/>
            <a:ext cx="9142412" cy="3657600"/>
            <a:chOff x="1588" y="3200400"/>
            <a:chExt cx="9142412" cy="3657600"/>
          </a:xfrm>
        </p:grpSpPr>
        <p:pic>
          <p:nvPicPr>
            <p:cNvPr id="44036" name="Picture 4" descr="loggerheaddisplac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88" y="3200400"/>
              <a:ext cx="9142412" cy="36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37" name="Text Box 7"/>
            <p:cNvSpPr txBox="1">
              <a:spLocks noChangeArrowheads="1"/>
            </p:cNvSpPr>
            <p:nvPr/>
          </p:nvSpPr>
          <p:spPr bwMode="auto">
            <a:xfrm>
              <a:off x="3352800" y="6019800"/>
              <a:ext cx="356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4038" name="Text Box 8"/>
            <p:cNvSpPr txBox="1">
              <a:spLocks noChangeArrowheads="1"/>
            </p:cNvSpPr>
            <p:nvPr/>
          </p:nvSpPr>
          <p:spPr bwMode="auto">
            <a:xfrm>
              <a:off x="5715000" y="5791200"/>
              <a:ext cx="317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44039" name="Text Box 9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722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44040" name="Line 10"/>
            <p:cNvSpPr>
              <a:spLocks noChangeShapeType="1"/>
            </p:cNvSpPr>
            <p:nvPr/>
          </p:nvSpPr>
          <p:spPr bwMode="auto">
            <a:xfrm flipV="1">
              <a:off x="5867400" y="5410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41" name="Line 11"/>
            <p:cNvSpPr>
              <a:spLocks noChangeShapeType="1"/>
            </p:cNvSpPr>
            <p:nvPr/>
          </p:nvSpPr>
          <p:spPr bwMode="auto">
            <a:xfrm flipV="1">
              <a:off x="6553200" y="5410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12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A:  Juno Beach Pier</a:t>
            </a:r>
          </a:p>
        </p:txBody>
      </p:sp>
      <p:pic>
        <p:nvPicPr>
          <p:cNvPr id="45059" name="Picture 5" descr="STS200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5054" b="15054"/>
          <a:stretch>
            <a:fillRect/>
          </a:stretch>
        </p:blipFill>
        <p:spPr/>
      </p:pic>
      <p:pic>
        <p:nvPicPr>
          <p:cNvPr id="45060" name="Picture 4" descr="STS2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407828">
            <a:off x="13923963" y="7564438"/>
            <a:ext cx="14128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750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>
                <a:solidFill>
                  <a:schemeClr val="accent1">
                    <a:satMod val="150000"/>
                  </a:schemeClr>
                </a:solidFill>
              </a:rPr>
              <a:t>B:  Gap in pre-pier, pre-nourishment</a:t>
            </a:r>
          </a:p>
        </p:txBody>
      </p:sp>
      <p:pic>
        <p:nvPicPr>
          <p:cNvPr id="46083" name="Picture 4" descr="STS200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5054" b="15054"/>
          <a:stretch>
            <a:fillRect/>
          </a:stretch>
        </p:blipFill>
        <p:spPr/>
      </p:pic>
      <p:sp>
        <p:nvSpPr>
          <p:cNvPr id="46084" name="Line 6"/>
          <p:cNvSpPr>
            <a:spLocks noChangeShapeType="1"/>
          </p:cNvSpPr>
          <p:nvPr/>
        </p:nvSpPr>
        <p:spPr bwMode="auto">
          <a:xfrm flipH="1">
            <a:off x="5334000" y="1600200"/>
            <a:ext cx="1066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2388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{16A46591-661A-864D-8641-DA2D0AF6544B}tf10001069</Template>
  <TotalTime>7800</TotalTime>
  <Words>362</Words>
  <Application>Microsoft Macintosh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 2</vt:lpstr>
      <vt:lpstr>Wingdings 3</vt:lpstr>
      <vt:lpstr>Wisp</vt:lpstr>
      <vt:lpstr>Secret Bonus Example:  Sea Turtles</vt:lpstr>
      <vt:lpstr>Another Jurassic Aquatic Reptile?</vt:lpstr>
      <vt:lpstr>Sea Turtles in Atlanta?</vt:lpstr>
      <vt:lpstr>A day on the beach…</vt:lpstr>
      <vt:lpstr>A:  Juno Beach Pier</vt:lpstr>
      <vt:lpstr>Beach nourishment</vt:lpstr>
      <vt:lpstr>Points on the beach</vt:lpstr>
      <vt:lpstr>A:  Juno Beach Pier</vt:lpstr>
      <vt:lpstr>B:  Gap in pre-pier, pre-nourishment</vt:lpstr>
      <vt:lpstr>C:  Gaps across all three periods</vt:lpstr>
      <vt:lpstr>How do I measure where there are changes?</vt:lpstr>
      <vt:lpstr>PowerPoint Presentation</vt:lpstr>
      <vt:lpstr>Does that help?</vt:lpstr>
      <vt:lpstr>Loggerheads (all emergences)</vt:lpstr>
      <vt:lpstr>What did we find?</vt:lpstr>
      <vt:lpstr>What’s my story?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560R Advanced GIS</dc:title>
  <dc:creator>Waller, Lance</dc:creator>
  <cp:lastModifiedBy>Waller, Lance</cp:lastModifiedBy>
  <cp:revision>69</cp:revision>
  <dcterms:created xsi:type="dcterms:W3CDTF">2020-10-04T19:02:55Z</dcterms:created>
  <dcterms:modified xsi:type="dcterms:W3CDTF">2025-07-22T18:33:23Z</dcterms:modified>
</cp:coreProperties>
</file>